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icubik" panose="02000503020000020004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503030501040103" pitchFamily="34" charset="0"/>
      <p:regular r:id="rId22"/>
    </p:embeddedFont>
    <p:embeddedFont>
      <p:font typeface="Canva Sans Bold" panose="020B0803030501040103" pitchFamily="34" charset="0"/>
      <p:regular r:id="rId23"/>
      <p:bold r:id="rId24"/>
    </p:embeddedFont>
    <p:embeddedFont>
      <p:font typeface="Open Sans 1" pitchFamily="2" charset="0"/>
      <p:regular r:id="rId25"/>
    </p:embeddedFont>
    <p:embeddedFont>
      <p:font typeface="Open Sans 1 Bold" pitchFamily="2" charset="0"/>
      <p:regular r:id="rId26"/>
      <p:bold r:id="rId27"/>
    </p:embeddedFont>
    <p:embeddedFont>
      <p:font typeface="Open Sans 2" panose="020B0606030504020204" pitchFamily="34" charset="0"/>
      <p:regular r:id="rId28"/>
    </p:embeddedFont>
    <p:embeddedFont>
      <p:font typeface="Open Sans 2 Bold" panose="020B0806030504020204" pitchFamily="3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37" autoAdjust="0"/>
  </p:normalViewPr>
  <p:slideViewPr>
    <p:cSldViewPr>
      <p:cViewPr varScale="1">
        <p:scale>
          <a:sx n="69" d="100"/>
          <a:sy n="69" d="100"/>
        </p:scale>
        <p:origin x="9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XvpCeiJrnM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28565"/>
            <a:ext cx="16230600" cy="526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1"/>
              </a:lnSpc>
              <a:spcBef>
                <a:spcPct val="0"/>
              </a:spcBef>
            </a:pPr>
            <a:r>
              <a:rPr lang="en-US" sz="15008">
                <a:solidFill>
                  <a:srgbClr val="FFFFFF"/>
                </a:solidFill>
                <a:latin typeface="Bicubik"/>
              </a:rPr>
              <a:t>IMAGE RECOGNITION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-2767677" y="7228579"/>
            <a:ext cx="8459806" cy="2967196"/>
          </a:xfrm>
          <a:custGeom>
            <a:avLst/>
            <a:gdLst/>
            <a:ahLst/>
            <a:cxnLst/>
            <a:rect l="l" t="t" r="r" b="b"/>
            <a:pathLst>
              <a:path w="8459806" h="2967196">
                <a:moveTo>
                  <a:pt x="0" y="0"/>
                </a:moveTo>
                <a:lnTo>
                  <a:pt x="8459806" y="0"/>
                </a:lnTo>
                <a:lnTo>
                  <a:pt x="8459806" y="2967196"/>
                </a:lnTo>
                <a:lnTo>
                  <a:pt x="0" y="2967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86723" y="1803213"/>
            <a:ext cx="7315200" cy="2565737"/>
          </a:xfrm>
          <a:custGeom>
            <a:avLst/>
            <a:gdLst/>
            <a:ahLst/>
            <a:cxnLst/>
            <a:rect l="l" t="t" r="r" b="b"/>
            <a:pathLst>
              <a:path w="7315200" h="2565737">
                <a:moveTo>
                  <a:pt x="0" y="0"/>
                </a:moveTo>
                <a:lnTo>
                  <a:pt x="7315200" y="0"/>
                </a:lnTo>
                <a:lnTo>
                  <a:pt x="7315200" y="2565737"/>
                </a:lnTo>
                <a:lnTo>
                  <a:pt x="0" y="2565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66056"/>
            <a:ext cx="418495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Bicubik"/>
              </a:rPr>
              <a:t>KAHDIJA EZROURI , NOHAYLA NADIR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7166" y="7095229"/>
            <a:ext cx="12932907" cy="214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2"/>
              </a:lnSpc>
            </a:pPr>
            <a:r>
              <a:rPr lang="en-US" sz="6144">
                <a:solidFill>
                  <a:srgbClr val="C20BF2"/>
                </a:solidFill>
                <a:latin typeface="Bicubik"/>
              </a:rPr>
              <a:t>caso studio</a:t>
            </a:r>
          </a:p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F4F2F3"/>
                </a:solidFill>
                <a:latin typeface="Bicubik"/>
              </a:rPr>
              <a:t>traffic sign detecti   </a:t>
            </a:r>
          </a:p>
        </p:txBody>
      </p:sp>
      <p:sp>
        <p:nvSpPr>
          <p:cNvPr id="7" name="Freeform 7"/>
          <p:cNvSpPr/>
          <p:nvPr/>
        </p:nvSpPr>
        <p:spPr>
          <a:xfrm>
            <a:off x="15011400" y="8414488"/>
            <a:ext cx="643947" cy="643947"/>
          </a:xfrm>
          <a:custGeom>
            <a:avLst/>
            <a:gdLst/>
            <a:ahLst/>
            <a:cxnLst/>
            <a:rect l="l" t="t" r="r" b="b"/>
            <a:pathLst>
              <a:path w="643947" h="643947">
                <a:moveTo>
                  <a:pt x="0" y="0"/>
                </a:moveTo>
                <a:lnTo>
                  <a:pt x="643948" y="0"/>
                </a:lnTo>
                <a:lnTo>
                  <a:pt x="643948" y="643948"/>
                </a:lnTo>
                <a:lnTo>
                  <a:pt x="0" y="64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655347" y="8209093"/>
            <a:ext cx="619869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 dirty="0">
                <a:solidFill>
                  <a:srgbClr val="FFFFFF"/>
                </a:solidFill>
                <a:latin typeface="Bicubik"/>
              </a:rPr>
              <a:t>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03093" y="7161711"/>
            <a:ext cx="1656207" cy="4114800"/>
          </a:xfrm>
          <a:custGeom>
            <a:avLst/>
            <a:gdLst/>
            <a:ahLst/>
            <a:cxnLst/>
            <a:rect l="l" t="t" r="r" b="b"/>
            <a:pathLst>
              <a:path w="1656207" h="4114800">
                <a:moveTo>
                  <a:pt x="0" y="0"/>
                </a:moveTo>
                <a:lnTo>
                  <a:pt x="1656207" y="0"/>
                </a:lnTo>
                <a:lnTo>
                  <a:pt x="16562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872301" y="2136593"/>
            <a:ext cx="20960406" cy="1738879"/>
            <a:chOff x="0" y="0"/>
            <a:chExt cx="1930831" cy="1601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831" cy="160182"/>
            </a:xfrm>
            <a:custGeom>
              <a:avLst/>
              <a:gdLst/>
              <a:ahLst/>
              <a:cxnLst/>
              <a:rect l="l" t="t" r="r" b="b"/>
              <a:pathLst>
                <a:path w="1930831" h="160182">
                  <a:moveTo>
                    <a:pt x="0" y="0"/>
                  </a:moveTo>
                  <a:lnTo>
                    <a:pt x="1930831" y="0"/>
                  </a:lnTo>
                  <a:lnTo>
                    <a:pt x="1930831" y="160182"/>
                  </a:lnTo>
                  <a:lnTo>
                    <a:pt x="0" y="160182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30831" cy="19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51882" y="131962"/>
            <a:ext cx="8984236" cy="126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  <a:spcBef>
                <a:spcPct val="0"/>
              </a:spcBef>
            </a:pPr>
            <a:r>
              <a:rPr lang="en-US" sz="7327">
                <a:solidFill>
                  <a:srgbClr val="FFFFFF"/>
                </a:solidFill>
                <a:latin typeface="Bicubik"/>
              </a:rPr>
              <a:t>CASO STUDIO </a:t>
            </a:r>
          </a:p>
        </p:txBody>
      </p:sp>
      <p:sp>
        <p:nvSpPr>
          <p:cNvPr id="11" name="Freeform 11"/>
          <p:cNvSpPr/>
          <p:nvPr/>
        </p:nvSpPr>
        <p:spPr>
          <a:xfrm rot="-5400000">
            <a:off x="8931435" y="-787273"/>
            <a:ext cx="425130" cy="4361833"/>
          </a:xfrm>
          <a:custGeom>
            <a:avLst/>
            <a:gdLst/>
            <a:ahLst/>
            <a:cxnLst/>
            <a:rect l="l" t="t" r="r" b="b"/>
            <a:pathLst>
              <a:path w="425130" h="4361833">
                <a:moveTo>
                  <a:pt x="0" y="0"/>
                </a:moveTo>
                <a:lnTo>
                  <a:pt x="425130" y="0"/>
                </a:lnTo>
                <a:lnTo>
                  <a:pt x="425130" y="4361832"/>
                </a:lnTo>
                <a:lnTo>
                  <a:pt x="0" y="4361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24214" y="6186360"/>
            <a:ext cx="1656207" cy="4114800"/>
          </a:xfrm>
          <a:custGeom>
            <a:avLst/>
            <a:gdLst/>
            <a:ahLst/>
            <a:cxnLst/>
            <a:rect l="l" t="t" r="r" b="b"/>
            <a:pathLst>
              <a:path w="1656207" h="4114800">
                <a:moveTo>
                  <a:pt x="0" y="0"/>
                </a:moveTo>
                <a:lnTo>
                  <a:pt x="1656207" y="0"/>
                </a:lnTo>
                <a:lnTo>
                  <a:pt x="16562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0268" y="6079661"/>
            <a:ext cx="2164099" cy="2164099"/>
          </a:xfrm>
          <a:custGeom>
            <a:avLst/>
            <a:gdLst/>
            <a:ahLst/>
            <a:cxnLst/>
            <a:rect l="l" t="t" r="r" b="b"/>
            <a:pathLst>
              <a:path w="2164099" h="2164099">
                <a:moveTo>
                  <a:pt x="0" y="0"/>
                </a:moveTo>
                <a:lnTo>
                  <a:pt x="2164099" y="0"/>
                </a:lnTo>
                <a:lnTo>
                  <a:pt x="2164099" y="2164099"/>
                </a:lnTo>
                <a:lnTo>
                  <a:pt x="0" y="21640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55742" y="6431135"/>
            <a:ext cx="1656207" cy="4114800"/>
          </a:xfrm>
          <a:custGeom>
            <a:avLst/>
            <a:gdLst/>
            <a:ahLst/>
            <a:cxnLst/>
            <a:rect l="l" t="t" r="r" b="b"/>
            <a:pathLst>
              <a:path w="1656207" h="4114800">
                <a:moveTo>
                  <a:pt x="0" y="0"/>
                </a:moveTo>
                <a:lnTo>
                  <a:pt x="1656207" y="0"/>
                </a:lnTo>
                <a:lnTo>
                  <a:pt x="16562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02496" y="7049834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688" y="2207017"/>
            <a:ext cx="18216312" cy="224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4"/>
              </a:lnSpc>
            </a:pPr>
            <a:r>
              <a:rPr lang="en-US" sz="7788">
                <a:solidFill>
                  <a:srgbClr val="FFFFFF"/>
                </a:solidFill>
                <a:latin typeface="Bicubik"/>
              </a:rPr>
              <a:t>TRAFFIC SIGN DETECTION </a:t>
            </a:r>
          </a:p>
          <a:p>
            <a:pPr algn="ctr">
              <a:lnSpc>
                <a:spcPts val="6844"/>
              </a:lnSpc>
              <a:spcBef>
                <a:spcPct val="0"/>
              </a:spcBef>
            </a:pPr>
            <a:endParaRPr lang="en-US" sz="7788">
              <a:solidFill>
                <a:srgbClr val="FFFFFF"/>
              </a:solidFill>
              <a:latin typeface="Bicubik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2993" y="4379636"/>
            <a:ext cx="11326949" cy="530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  <a:spcBef>
                <a:spcPct val="0"/>
              </a:spcBef>
            </a:pPr>
            <a:r>
              <a:rPr lang="en-US" sz="3360">
                <a:solidFill>
                  <a:srgbClr val="FFFFFF"/>
                </a:solidFill>
                <a:latin typeface="Canva Sans"/>
              </a:rPr>
              <a:t> La lettura della segnaletica stradale verticale e orizzontale, permette all’elettronica di:</a:t>
            </a:r>
          </a:p>
          <a:p>
            <a:pPr marL="725555" lvl="1" indent="-362778">
              <a:lnSpc>
                <a:spcPts val="4704"/>
              </a:lnSpc>
              <a:buFont typeface="Arial"/>
              <a:buChar char="•"/>
            </a:pPr>
            <a:r>
              <a:rPr lang="en-US" sz="3360">
                <a:solidFill>
                  <a:srgbClr val="FFFFFF"/>
                </a:solidFill>
                <a:latin typeface="Canva Sans Bold"/>
              </a:rPr>
              <a:t>regolare la velocità</a:t>
            </a:r>
            <a:r>
              <a:rPr lang="en-US" sz="3360">
                <a:solidFill>
                  <a:srgbClr val="FFFFFF"/>
                </a:solidFill>
                <a:latin typeface="Canva Sans"/>
              </a:rPr>
              <a:t> dell’auto</a:t>
            </a:r>
          </a:p>
          <a:p>
            <a:pPr marL="725555" lvl="1" indent="-362778">
              <a:lnSpc>
                <a:spcPts val="4704"/>
              </a:lnSpc>
              <a:buFont typeface="Arial"/>
              <a:buChar char="•"/>
            </a:pPr>
            <a:r>
              <a:rPr lang="en-US" sz="3360">
                <a:solidFill>
                  <a:srgbClr val="FFFFFF"/>
                </a:solidFill>
                <a:latin typeface="Canva Sans"/>
              </a:rPr>
              <a:t>avvisare il guidatore di un determinato </a:t>
            </a:r>
            <a:r>
              <a:rPr lang="en-US" sz="3360">
                <a:solidFill>
                  <a:srgbClr val="FFFFFF"/>
                </a:solidFill>
                <a:latin typeface="Canva Sans Bold"/>
              </a:rPr>
              <a:t>divieto</a:t>
            </a:r>
            <a:r>
              <a:rPr lang="en-US" sz="3360">
                <a:solidFill>
                  <a:srgbClr val="FFFFFF"/>
                </a:solidFill>
                <a:latin typeface="Canva Sans"/>
              </a:rPr>
              <a:t> </a:t>
            </a:r>
          </a:p>
          <a:p>
            <a:pPr marL="1451110" lvl="2" indent="-483703">
              <a:lnSpc>
                <a:spcPts val="4704"/>
              </a:lnSpc>
              <a:spcBef>
                <a:spcPct val="0"/>
              </a:spcBef>
              <a:buFont typeface="Arial"/>
              <a:buChar char="⚬"/>
            </a:pPr>
            <a:r>
              <a:rPr lang="en-US" sz="3360">
                <a:solidFill>
                  <a:srgbClr val="FFFFFF"/>
                </a:solidFill>
                <a:latin typeface="Canva Sans"/>
              </a:rPr>
              <a:t>sorpasso</a:t>
            </a:r>
          </a:p>
          <a:p>
            <a:pPr marL="1451110" lvl="2" indent="-483703">
              <a:lnSpc>
                <a:spcPts val="4704"/>
              </a:lnSpc>
              <a:spcBef>
                <a:spcPct val="0"/>
              </a:spcBef>
              <a:buFont typeface="Arial"/>
              <a:buChar char="⚬"/>
            </a:pPr>
            <a:r>
              <a:rPr lang="en-US" sz="3360">
                <a:solidFill>
                  <a:srgbClr val="FFFFFF"/>
                </a:solidFill>
                <a:latin typeface="Canva Sans"/>
              </a:rPr>
              <a:t>d’accesso</a:t>
            </a:r>
          </a:p>
          <a:p>
            <a:pPr>
              <a:lnSpc>
                <a:spcPts val="4704"/>
              </a:lnSpc>
              <a:spcBef>
                <a:spcPct val="0"/>
              </a:spcBef>
            </a:pPr>
            <a:r>
              <a:rPr lang="en-US" sz="3360">
                <a:solidFill>
                  <a:srgbClr val="FFFFFF"/>
                </a:solidFill>
                <a:latin typeface="Canva Sans"/>
              </a:rPr>
              <a:t>in grado di avvertirci grazie ad un </a:t>
            </a:r>
            <a:r>
              <a:rPr lang="en-US" sz="3360">
                <a:solidFill>
                  <a:srgbClr val="FFFFFF"/>
                </a:solidFill>
                <a:latin typeface="Canva Sans Bold"/>
              </a:rPr>
              <a:t>allarme acustico</a:t>
            </a:r>
            <a:r>
              <a:rPr lang="en-US" sz="3360">
                <a:solidFill>
                  <a:srgbClr val="FFFFFF"/>
                </a:solidFill>
                <a:latin typeface="Canva Sans"/>
              </a:rPr>
              <a:t> o colorando di rosso lo sfondo del segnale su nostro display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51882" y="-31996"/>
            <a:ext cx="8984236" cy="126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  <a:spcBef>
                <a:spcPct val="0"/>
              </a:spcBef>
            </a:pPr>
            <a:r>
              <a:rPr lang="en-US" sz="7327">
                <a:solidFill>
                  <a:srgbClr val="FFFFFF"/>
                </a:solidFill>
                <a:latin typeface="Bicubik"/>
              </a:rPr>
              <a:t>CASO STUDIO 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9023596" y="-5660"/>
            <a:ext cx="240808" cy="2470689"/>
          </a:xfrm>
          <a:custGeom>
            <a:avLst/>
            <a:gdLst/>
            <a:ahLst/>
            <a:cxnLst/>
            <a:rect l="l" t="t" r="r" b="b"/>
            <a:pathLst>
              <a:path w="240808" h="2470689">
                <a:moveTo>
                  <a:pt x="0" y="0"/>
                </a:moveTo>
                <a:lnTo>
                  <a:pt x="240808" y="0"/>
                </a:lnTo>
                <a:lnTo>
                  <a:pt x="240808" y="2470689"/>
                </a:lnTo>
                <a:lnTo>
                  <a:pt x="0" y="2470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33377" y="5633426"/>
            <a:ext cx="15021247" cy="4180859"/>
            <a:chOff x="0" y="0"/>
            <a:chExt cx="3116339" cy="8673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16339" cy="867370"/>
            </a:xfrm>
            <a:custGeom>
              <a:avLst/>
              <a:gdLst/>
              <a:ahLst/>
              <a:cxnLst/>
              <a:rect l="l" t="t" r="r" b="b"/>
              <a:pathLst>
                <a:path w="3116339" h="867370">
                  <a:moveTo>
                    <a:pt x="0" y="0"/>
                  </a:moveTo>
                  <a:lnTo>
                    <a:pt x="3116339" y="0"/>
                  </a:lnTo>
                  <a:lnTo>
                    <a:pt x="3116339" y="867370"/>
                  </a:lnTo>
                  <a:lnTo>
                    <a:pt x="0" y="867370"/>
                  </a:lnTo>
                  <a:close/>
                </a:path>
              </a:pathLst>
            </a:custGeom>
            <a:solidFill>
              <a:srgbClr val="C20B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16339" cy="905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39686" y="5860459"/>
            <a:ext cx="14593339" cy="3726793"/>
          </a:xfrm>
          <a:custGeom>
            <a:avLst/>
            <a:gdLst/>
            <a:ahLst/>
            <a:cxnLst/>
            <a:rect l="l" t="t" r="r" b="b"/>
            <a:pathLst>
              <a:path w="14593339" h="3726793">
                <a:moveTo>
                  <a:pt x="0" y="0"/>
                </a:moveTo>
                <a:lnTo>
                  <a:pt x="14593338" y="0"/>
                </a:lnTo>
                <a:lnTo>
                  <a:pt x="14593338" y="3726793"/>
                </a:lnTo>
                <a:lnTo>
                  <a:pt x="0" y="3726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6799" y="1526012"/>
            <a:ext cx="17166070" cy="431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3"/>
              </a:lnSpc>
              <a:spcBef>
                <a:spcPct val="0"/>
              </a:spcBef>
            </a:pPr>
            <a:r>
              <a:rPr lang="en-US" sz="3523">
                <a:solidFill>
                  <a:srgbClr val="C20BF2"/>
                </a:solidFill>
                <a:latin typeface="Canva Sans"/>
              </a:rPr>
              <a:t> </a:t>
            </a:r>
            <a:r>
              <a:rPr lang="en-US" sz="3523">
                <a:solidFill>
                  <a:srgbClr val="C20BF2"/>
                </a:solidFill>
                <a:latin typeface="Canva Sans Bold"/>
              </a:rPr>
              <a:t>Obiettivo</a:t>
            </a:r>
            <a:r>
              <a:rPr lang="en-US" sz="3523">
                <a:solidFill>
                  <a:srgbClr val="C20BF2"/>
                </a:solidFill>
                <a:latin typeface="Canva Sans"/>
              </a:rPr>
              <a:t>: </a:t>
            </a:r>
            <a:r>
              <a:rPr lang="en-US" sz="3523">
                <a:solidFill>
                  <a:srgbClr val="FFFFFF"/>
                </a:solidFill>
                <a:latin typeface="Canva Sans"/>
              </a:rPr>
              <a:t>Creare un modello di deep learning per riconoscere i segnali stradali in immagini.</a:t>
            </a:r>
          </a:p>
          <a:p>
            <a:pPr>
              <a:lnSpc>
                <a:spcPts val="4933"/>
              </a:lnSpc>
              <a:spcBef>
                <a:spcPct val="0"/>
              </a:spcBef>
            </a:pPr>
            <a:endParaRPr lang="en-US" sz="3523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4933"/>
              </a:lnSpc>
              <a:spcBef>
                <a:spcPct val="0"/>
              </a:spcBef>
            </a:pPr>
            <a:r>
              <a:rPr lang="en-US" sz="3523">
                <a:solidFill>
                  <a:srgbClr val="C20BF2"/>
                </a:solidFill>
                <a:latin typeface="Canva Sans Bold"/>
              </a:rPr>
              <a:t>Dataset</a:t>
            </a:r>
            <a:r>
              <a:rPr lang="en-US" sz="3523">
                <a:solidFill>
                  <a:srgbClr val="C20BF2"/>
                </a:solidFill>
                <a:latin typeface="Canva Sans"/>
              </a:rPr>
              <a:t>: </a:t>
            </a:r>
            <a:r>
              <a:rPr lang="en-US" sz="3523">
                <a:solidFill>
                  <a:srgbClr val="FFFFFF"/>
                </a:solidFill>
                <a:latin typeface="Canva Sans"/>
              </a:rPr>
              <a:t>Utilizzeremo il dataset German Traffic Sign Recognition Benchmark (GTSRB), che contiene oltre 50.000 immagini di segnali stradali tedeschi appartenenti a 43 diverse classi.</a:t>
            </a:r>
          </a:p>
          <a:p>
            <a:pPr marL="1521489" lvl="2" indent="-507163">
              <a:lnSpc>
                <a:spcPts val="4933"/>
              </a:lnSpc>
              <a:spcBef>
                <a:spcPct val="0"/>
              </a:spcBef>
              <a:buFont typeface="Arial"/>
              <a:buChar char="⚬"/>
            </a:pPr>
            <a:endParaRPr lang="en-US" sz="3523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03093" y="7161711"/>
            <a:ext cx="1656207" cy="4114800"/>
          </a:xfrm>
          <a:custGeom>
            <a:avLst/>
            <a:gdLst/>
            <a:ahLst/>
            <a:cxnLst/>
            <a:rect l="l" t="t" r="r" b="b"/>
            <a:pathLst>
              <a:path w="1656207" h="4114800">
                <a:moveTo>
                  <a:pt x="0" y="0"/>
                </a:moveTo>
                <a:lnTo>
                  <a:pt x="1656207" y="0"/>
                </a:lnTo>
                <a:lnTo>
                  <a:pt x="16562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6089328" y="1628535"/>
            <a:ext cx="12630047" cy="973646"/>
            <a:chOff x="0" y="0"/>
            <a:chExt cx="1163455" cy="896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3455" cy="89690"/>
            </a:xfrm>
            <a:custGeom>
              <a:avLst/>
              <a:gdLst/>
              <a:ahLst/>
              <a:cxnLst/>
              <a:rect l="l" t="t" r="r" b="b"/>
              <a:pathLst>
                <a:path w="1163455" h="89690">
                  <a:moveTo>
                    <a:pt x="0" y="0"/>
                  </a:moveTo>
                  <a:lnTo>
                    <a:pt x="1163455" y="0"/>
                  </a:lnTo>
                  <a:lnTo>
                    <a:pt x="1163455" y="89690"/>
                  </a:lnTo>
                  <a:lnTo>
                    <a:pt x="0" y="89690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63455" cy="127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51882" y="-59340"/>
            <a:ext cx="8984236" cy="126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  <a:spcBef>
                <a:spcPct val="0"/>
              </a:spcBef>
            </a:pPr>
            <a:r>
              <a:rPr lang="en-US" sz="7327">
                <a:solidFill>
                  <a:srgbClr val="FFFFFF"/>
                </a:solidFill>
                <a:latin typeface="Bicubik"/>
              </a:rPr>
              <a:t>CASO STUDIO </a:t>
            </a:r>
          </a:p>
        </p:txBody>
      </p:sp>
      <p:sp>
        <p:nvSpPr>
          <p:cNvPr id="11" name="Freeform 11"/>
          <p:cNvSpPr/>
          <p:nvPr/>
        </p:nvSpPr>
        <p:spPr>
          <a:xfrm rot="-5400000">
            <a:off x="8797135" y="-86241"/>
            <a:ext cx="240808" cy="2470689"/>
          </a:xfrm>
          <a:custGeom>
            <a:avLst/>
            <a:gdLst/>
            <a:ahLst/>
            <a:cxnLst/>
            <a:rect l="l" t="t" r="r" b="b"/>
            <a:pathLst>
              <a:path w="240808" h="2470689">
                <a:moveTo>
                  <a:pt x="0" y="0"/>
                </a:moveTo>
                <a:lnTo>
                  <a:pt x="240808" y="0"/>
                </a:lnTo>
                <a:lnTo>
                  <a:pt x="240808" y="2470690"/>
                </a:lnTo>
                <a:lnTo>
                  <a:pt x="0" y="2470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24214" y="6186360"/>
            <a:ext cx="1656207" cy="4114800"/>
          </a:xfrm>
          <a:custGeom>
            <a:avLst/>
            <a:gdLst/>
            <a:ahLst/>
            <a:cxnLst/>
            <a:rect l="l" t="t" r="r" b="b"/>
            <a:pathLst>
              <a:path w="1656207" h="4114800">
                <a:moveTo>
                  <a:pt x="0" y="0"/>
                </a:moveTo>
                <a:lnTo>
                  <a:pt x="1656207" y="0"/>
                </a:lnTo>
                <a:lnTo>
                  <a:pt x="16562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0268" y="6079661"/>
            <a:ext cx="2164099" cy="2164099"/>
          </a:xfrm>
          <a:custGeom>
            <a:avLst/>
            <a:gdLst/>
            <a:ahLst/>
            <a:cxnLst/>
            <a:rect l="l" t="t" r="r" b="b"/>
            <a:pathLst>
              <a:path w="2164099" h="2164099">
                <a:moveTo>
                  <a:pt x="0" y="0"/>
                </a:moveTo>
                <a:lnTo>
                  <a:pt x="2164099" y="0"/>
                </a:lnTo>
                <a:lnTo>
                  <a:pt x="2164099" y="2164099"/>
                </a:lnTo>
                <a:lnTo>
                  <a:pt x="0" y="21640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55742" y="6431135"/>
            <a:ext cx="1656207" cy="4114800"/>
          </a:xfrm>
          <a:custGeom>
            <a:avLst/>
            <a:gdLst/>
            <a:ahLst/>
            <a:cxnLst/>
            <a:rect l="l" t="t" r="r" b="b"/>
            <a:pathLst>
              <a:path w="1656207" h="4114800">
                <a:moveTo>
                  <a:pt x="0" y="0"/>
                </a:moveTo>
                <a:lnTo>
                  <a:pt x="1656207" y="0"/>
                </a:lnTo>
                <a:lnTo>
                  <a:pt x="16562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02496" y="7049834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5695" y="1678575"/>
            <a:ext cx="5982858" cy="78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  <a:spcBef>
                <a:spcPct val="0"/>
              </a:spcBef>
            </a:pPr>
            <a:r>
              <a:rPr lang="en-US" sz="4607">
                <a:solidFill>
                  <a:srgbClr val="FFFFFF"/>
                </a:solidFill>
                <a:latin typeface="Open Sans 1 Bold"/>
              </a:rPr>
              <a:t>PASSAGGI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93338" y="3248323"/>
            <a:ext cx="1606009" cy="1602902"/>
            <a:chOff x="0" y="0"/>
            <a:chExt cx="922538" cy="9207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2538" cy="920753"/>
            </a:xfrm>
            <a:custGeom>
              <a:avLst/>
              <a:gdLst/>
              <a:ahLst/>
              <a:cxnLst/>
              <a:rect l="l" t="t" r="r" b="b"/>
              <a:pathLst>
                <a:path w="922538" h="920753">
                  <a:moveTo>
                    <a:pt x="0" y="0"/>
                  </a:moveTo>
                  <a:lnTo>
                    <a:pt x="922538" y="0"/>
                  </a:lnTo>
                  <a:lnTo>
                    <a:pt x="922538" y="920753"/>
                  </a:lnTo>
                  <a:lnTo>
                    <a:pt x="0" y="920753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22538" cy="95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25695" y="3681300"/>
            <a:ext cx="967942" cy="66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7233" y="3040331"/>
            <a:ext cx="14953533" cy="215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5"/>
              </a:lnSpc>
            </a:pPr>
            <a:r>
              <a:rPr lang="en-US" sz="3103">
                <a:solidFill>
                  <a:srgbClr val="FFFFFF"/>
                </a:solidFill>
                <a:latin typeface="Open Sans 1 Bold"/>
              </a:rPr>
              <a:t>PREPARAZIONE DEL DATASET</a:t>
            </a:r>
          </a:p>
          <a:p>
            <a:pPr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FFFFFF"/>
                </a:solidFill>
                <a:latin typeface="Open Sans 1"/>
              </a:rPr>
              <a:t>Caricare e preprocessare il dataset </a:t>
            </a:r>
            <a:r>
              <a:rPr lang="en-US" sz="3103">
                <a:solidFill>
                  <a:srgbClr val="FFFFFF"/>
                </a:solidFill>
                <a:latin typeface="Open Sans 1 Bold"/>
              </a:rPr>
              <a:t>GTSRB</a:t>
            </a:r>
            <a:r>
              <a:rPr lang="en-US" sz="3103">
                <a:solidFill>
                  <a:srgbClr val="FFFFFF"/>
                </a:solidFill>
                <a:latin typeface="Open Sans 1"/>
              </a:rPr>
              <a:t>. Questo include il ridimensionamento delle immagini, la normalizzazione e la suddivisione tra set di addestramento e set di test.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93338" y="6360259"/>
            <a:ext cx="1606009" cy="1602902"/>
            <a:chOff x="0" y="0"/>
            <a:chExt cx="922538" cy="92075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2538" cy="920753"/>
            </a:xfrm>
            <a:custGeom>
              <a:avLst/>
              <a:gdLst/>
              <a:ahLst/>
              <a:cxnLst/>
              <a:rect l="l" t="t" r="r" b="b"/>
              <a:pathLst>
                <a:path w="922538" h="920753">
                  <a:moveTo>
                    <a:pt x="0" y="0"/>
                  </a:moveTo>
                  <a:lnTo>
                    <a:pt x="922538" y="0"/>
                  </a:lnTo>
                  <a:lnTo>
                    <a:pt x="922538" y="920753"/>
                  </a:lnTo>
                  <a:lnTo>
                    <a:pt x="0" y="920753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22538" cy="95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5695" y="6793092"/>
            <a:ext cx="967942" cy="66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54373" y="5975476"/>
            <a:ext cx="10940634" cy="269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5"/>
              </a:lnSpc>
            </a:pPr>
            <a:r>
              <a:rPr lang="en-US" sz="3103">
                <a:solidFill>
                  <a:srgbClr val="FFFFFF"/>
                </a:solidFill>
                <a:latin typeface="Open Sans 1 Bold"/>
              </a:rPr>
              <a:t>COSTRUZIONE DEL MODELLO</a:t>
            </a:r>
          </a:p>
          <a:p>
            <a:pPr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FFFFFF"/>
                </a:solidFill>
                <a:latin typeface="Open Sans 1"/>
              </a:rPr>
              <a:t>CREARE UN MODELLO DI RETE NEURALE CONVOLUZIONALE UTILIZZANDO </a:t>
            </a:r>
            <a:r>
              <a:rPr lang="en-US" sz="3103">
                <a:solidFill>
                  <a:srgbClr val="FFFFFF"/>
                </a:solidFill>
                <a:latin typeface="Open Sans 1 Bold"/>
              </a:rPr>
              <a:t>TENSORFLOW</a:t>
            </a:r>
            <a:r>
              <a:rPr lang="en-US" sz="3103">
                <a:solidFill>
                  <a:srgbClr val="FFFFFF"/>
                </a:solidFill>
                <a:latin typeface="Open Sans 1"/>
              </a:rPr>
              <a:t> E </a:t>
            </a:r>
            <a:r>
              <a:rPr lang="en-US" sz="3103">
                <a:solidFill>
                  <a:srgbClr val="FFFFFF"/>
                </a:solidFill>
                <a:latin typeface="Open Sans 1 Bold"/>
              </a:rPr>
              <a:t>KERAS</a:t>
            </a:r>
            <a:r>
              <a:rPr lang="en-US" sz="3103">
                <a:solidFill>
                  <a:srgbClr val="FFFFFF"/>
                </a:solidFill>
                <a:latin typeface="Open Sans 1"/>
              </a:rPr>
              <a:t> CHE DOVREMO ADATTARE LA STRUTTURA DEL MODELLO PER GESTIRE LE IMMAGINI DEI SEGNALI STRADALI.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51882" y="-152400"/>
            <a:ext cx="8984236" cy="126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  <a:spcBef>
                <a:spcPct val="0"/>
              </a:spcBef>
            </a:pPr>
            <a:r>
              <a:rPr lang="en-US" sz="7327">
                <a:solidFill>
                  <a:srgbClr val="FFFFFF"/>
                </a:solidFill>
                <a:latin typeface="Bicubik"/>
              </a:rPr>
              <a:t>CASO STUDIO 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8572617" y="-126064"/>
            <a:ext cx="240808" cy="2470689"/>
          </a:xfrm>
          <a:custGeom>
            <a:avLst/>
            <a:gdLst/>
            <a:ahLst/>
            <a:cxnLst/>
            <a:rect l="l" t="t" r="r" b="b"/>
            <a:pathLst>
              <a:path w="240808" h="2470689">
                <a:moveTo>
                  <a:pt x="0" y="0"/>
                </a:moveTo>
                <a:lnTo>
                  <a:pt x="240808" y="0"/>
                </a:lnTo>
                <a:lnTo>
                  <a:pt x="240808" y="2470689"/>
                </a:lnTo>
                <a:lnTo>
                  <a:pt x="0" y="2470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681991" y="1464138"/>
            <a:ext cx="1606009" cy="1602902"/>
            <a:chOff x="0" y="0"/>
            <a:chExt cx="922538" cy="9207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2538" cy="920753"/>
            </a:xfrm>
            <a:custGeom>
              <a:avLst/>
              <a:gdLst/>
              <a:ahLst/>
              <a:cxnLst/>
              <a:rect l="l" t="t" r="r" b="b"/>
              <a:pathLst>
                <a:path w="922538" h="920753">
                  <a:moveTo>
                    <a:pt x="0" y="0"/>
                  </a:moveTo>
                  <a:lnTo>
                    <a:pt x="922538" y="0"/>
                  </a:lnTo>
                  <a:lnTo>
                    <a:pt x="922538" y="920753"/>
                  </a:lnTo>
                  <a:lnTo>
                    <a:pt x="0" y="920753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22538" cy="95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452561"/>
            <a:ext cx="1606009" cy="1602902"/>
            <a:chOff x="0" y="0"/>
            <a:chExt cx="922538" cy="9207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2538" cy="920753"/>
            </a:xfrm>
            <a:custGeom>
              <a:avLst/>
              <a:gdLst/>
              <a:ahLst/>
              <a:cxnLst/>
              <a:rect l="l" t="t" r="r" b="b"/>
              <a:pathLst>
                <a:path w="922538" h="920753">
                  <a:moveTo>
                    <a:pt x="0" y="0"/>
                  </a:moveTo>
                  <a:lnTo>
                    <a:pt x="922538" y="0"/>
                  </a:lnTo>
                  <a:lnTo>
                    <a:pt x="922538" y="920753"/>
                  </a:lnTo>
                  <a:lnTo>
                    <a:pt x="0" y="920753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22538" cy="95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463481" y="3795129"/>
            <a:ext cx="8451847" cy="5463171"/>
          </a:xfrm>
          <a:custGeom>
            <a:avLst/>
            <a:gdLst/>
            <a:ahLst/>
            <a:cxnLst/>
            <a:rect l="l" t="t" r="r" b="b"/>
            <a:pathLst>
              <a:path w="8451847" h="5463171">
                <a:moveTo>
                  <a:pt x="0" y="0"/>
                </a:moveTo>
                <a:lnTo>
                  <a:pt x="8451848" y="0"/>
                </a:lnTo>
                <a:lnTo>
                  <a:pt x="8451848" y="5463171"/>
                </a:lnTo>
                <a:lnTo>
                  <a:pt x="0" y="5463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975925" y="1896971"/>
            <a:ext cx="967942" cy="66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033" y="1406988"/>
            <a:ext cx="16172921" cy="215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45"/>
              </a:lnSpc>
            </a:pPr>
            <a:r>
              <a:rPr lang="en-US" sz="3103">
                <a:solidFill>
                  <a:srgbClr val="FFFFFF"/>
                </a:solidFill>
                <a:latin typeface="Open Sans 1 Bold"/>
              </a:rPr>
              <a:t>ADDESTRAMENTO DEL MODELLO</a:t>
            </a:r>
          </a:p>
          <a:p>
            <a:pPr algn="r"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FFFFFF"/>
                </a:solidFill>
                <a:latin typeface="Open Sans 1"/>
              </a:rPr>
              <a:t>Addestrare il modello utilizzando il set di addestramento GTSRB. Durante l'addestramento, il modello imparerà a riconoscere i diversi tipi di segnali stradali.</a:t>
            </a:r>
          </a:p>
          <a:p>
            <a:pPr algn="r">
              <a:lnSpc>
                <a:spcPts val="4345"/>
              </a:lnSpc>
              <a:spcBef>
                <a:spcPct val="0"/>
              </a:spcBef>
            </a:pPr>
            <a:endParaRPr lang="en-US" sz="3103">
              <a:solidFill>
                <a:srgbClr val="FFFFFF"/>
              </a:solidFill>
              <a:latin typeface="Open Sans 1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19033" y="4885394"/>
            <a:ext cx="967942" cy="66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6854" y="4395204"/>
            <a:ext cx="7593277" cy="377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5"/>
              </a:lnSpc>
            </a:pPr>
            <a:r>
              <a:rPr lang="en-US" sz="3103">
                <a:solidFill>
                  <a:srgbClr val="FFFFFF"/>
                </a:solidFill>
                <a:latin typeface="Open Sans 1 Bold"/>
              </a:rPr>
              <a:t>PREDIZIONE DI NUOVE IMMAGINI </a:t>
            </a:r>
          </a:p>
          <a:p>
            <a:pPr>
              <a:lnSpc>
                <a:spcPts val="4345"/>
              </a:lnSpc>
            </a:pPr>
            <a:r>
              <a:rPr lang="en-US" sz="3103">
                <a:solidFill>
                  <a:srgbClr val="FFFFFF"/>
                </a:solidFill>
                <a:latin typeface="Open Sans 1"/>
              </a:rPr>
              <a:t>UTILIZZARE IL MODELLO ADDESTRATO PER EFFETTUARE PREVISIONI SU NUOVE IMMAGINI DI SEGNALI STRADALI E VALUTARE LA SUA CAPACITÀ DI RICONOSCERE I SEGNALI IN CONDIZIONI REALI.</a:t>
            </a:r>
          </a:p>
          <a:p>
            <a:pPr>
              <a:lnSpc>
                <a:spcPts val="4345"/>
              </a:lnSpc>
              <a:spcBef>
                <a:spcPct val="0"/>
              </a:spcBef>
            </a:pPr>
            <a:endParaRPr lang="en-US" sz="3103">
              <a:solidFill>
                <a:srgbClr val="FFFFFF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i multimediali online 2" descr="Traffic sign detection with deep learning">
            <a:hlinkClick r:id="" action="ppaction://media"/>
            <a:extLst>
              <a:ext uri="{FF2B5EF4-FFF2-40B4-BE49-F238E27FC236}">
                <a16:creationId xmlns:a16="http://schemas.microsoft.com/office/drawing/2014/main" id="{C29D6AB5-2361-D61D-5273-9F9F12E11B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14500" y="945832"/>
            <a:ext cx="14859000" cy="8395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8825564" y="3118911"/>
            <a:ext cx="636872" cy="6534302"/>
          </a:xfrm>
          <a:custGeom>
            <a:avLst/>
            <a:gdLst/>
            <a:ahLst/>
            <a:cxnLst/>
            <a:rect l="l" t="t" r="r" b="b"/>
            <a:pathLst>
              <a:path w="636872" h="6534302">
                <a:moveTo>
                  <a:pt x="0" y="0"/>
                </a:moveTo>
                <a:lnTo>
                  <a:pt x="636872" y="0"/>
                </a:lnTo>
                <a:lnTo>
                  <a:pt x="636872" y="6534302"/>
                </a:lnTo>
                <a:lnTo>
                  <a:pt x="0" y="6534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725" y="3420577"/>
            <a:ext cx="17962549" cy="241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4"/>
              </a:lnSpc>
            </a:pPr>
            <a:r>
              <a:rPr lang="en-US" sz="7810">
                <a:solidFill>
                  <a:srgbClr val="FFFFFF"/>
                </a:solidFill>
                <a:latin typeface="Bicubik"/>
              </a:rPr>
              <a:t>A CURA DI </a:t>
            </a:r>
          </a:p>
          <a:p>
            <a:pPr algn="ctr">
              <a:lnSpc>
                <a:spcPts val="8274"/>
              </a:lnSpc>
              <a:spcBef>
                <a:spcPct val="0"/>
              </a:spcBef>
            </a:pPr>
            <a:r>
              <a:rPr lang="en-US" sz="5910">
                <a:solidFill>
                  <a:srgbClr val="FFFFFF"/>
                </a:solidFill>
                <a:latin typeface="Bicubik"/>
              </a:rPr>
              <a:t>EZROURI KHADIJA , NOHAYLA NADIR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2247" y="1761366"/>
            <a:ext cx="6585871" cy="6585871"/>
            <a:chOff x="0" y="0"/>
            <a:chExt cx="8781161" cy="878116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9014" r="24735"/>
            <a:stretch>
              <a:fillRect/>
            </a:stretch>
          </p:blipFill>
          <p:spPr>
            <a:xfrm>
              <a:off x="0" y="0"/>
              <a:ext cx="8781161" cy="878116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1761366"/>
            <a:ext cx="1053872" cy="6585871"/>
            <a:chOff x="0" y="0"/>
            <a:chExt cx="150802" cy="9423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802" cy="942391"/>
            </a:xfrm>
            <a:custGeom>
              <a:avLst/>
              <a:gdLst/>
              <a:ahLst/>
              <a:cxnLst/>
              <a:rect l="l" t="t" r="r" b="b"/>
              <a:pathLst>
                <a:path w="150802" h="942391">
                  <a:moveTo>
                    <a:pt x="0" y="0"/>
                  </a:moveTo>
                  <a:lnTo>
                    <a:pt x="150802" y="0"/>
                  </a:lnTo>
                  <a:lnTo>
                    <a:pt x="150802" y="942391"/>
                  </a:lnTo>
                  <a:lnTo>
                    <a:pt x="0" y="942391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0802" cy="980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12771606" y="1056719"/>
            <a:ext cx="570311" cy="5851386"/>
          </a:xfrm>
          <a:custGeom>
            <a:avLst/>
            <a:gdLst/>
            <a:ahLst/>
            <a:cxnLst/>
            <a:rect l="l" t="t" r="r" b="b"/>
            <a:pathLst>
              <a:path w="570311" h="5851386">
                <a:moveTo>
                  <a:pt x="0" y="0"/>
                </a:moveTo>
                <a:lnTo>
                  <a:pt x="570310" y="0"/>
                </a:lnTo>
                <a:lnTo>
                  <a:pt x="570310" y="5851387"/>
                </a:lnTo>
                <a:lnTo>
                  <a:pt x="0" y="5851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498979" y="4769490"/>
            <a:ext cx="7372661" cy="4906671"/>
            <a:chOff x="0" y="0"/>
            <a:chExt cx="1529548" cy="10179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9548" cy="1017948"/>
            </a:xfrm>
            <a:custGeom>
              <a:avLst/>
              <a:gdLst/>
              <a:ahLst/>
              <a:cxnLst/>
              <a:rect l="l" t="t" r="r" b="b"/>
              <a:pathLst>
                <a:path w="1529548" h="1017948">
                  <a:moveTo>
                    <a:pt x="0" y="0"/>
                  </a:moveTo>
                  <a:lnTo>
                    <a:pt x="1529548" y="0"/>
                  </a:lnTo>
                  <a:lnTo>
                    <a:pt x="1529548" y="1017948"/>
                  </a:lnTo>
                  <a:lnTo>
                    <a:pt x="0" y="1017948"/>
                  </a:lnTo>
                  <a:close/>
                </a:path>
              </a:pathLst>
            </a:custGeom>
            <a:solidFill>
              <a:srgbClr val="C20B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29548" cy="105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905678" y="1664052"/>
            <a:ext cx="6302167" cy="203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8"/>
              </a:lnSpc>
              <a:spcBef>
                <a:spcPct val="0"/>
              </a:spcBef>
            </a:pPr>
            <a:r>
              <a:rPr lang="en-US" sz="5827">
                <a:solidFill>
                  <a:srgbClr val="FFFFFF"/>
                </a:solidFill>
                <a:latin typeface="Bicubik"/>
              </a:rPr>
              <a:t>COS’E’ L’IMAGE RECOGNITION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66443" y="5225863"/>
            <a:ext cx="7023340" cy="393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  <a:spcBef>
                <a:spcPct val="0"/>
              </a:spcBef>
            </a:pPr>
            <a:r>
              <a:rPr lang="en-US" sz="2508">
                <a:solidFill>
                  <a:srgbClr val="FFFFFF"/>
                </a:solidFill>
                <a:latin typeface="Canva Sans"/>
              </a:rPr>
              <a:t> È UNA TECNOLOGIA CHE CONSENTE AI COMPUTER DI </a:t>
            </a:r>
            <a:r>
              <a:rPr lang="en-US" sz="2508">
                <a:solidFill>
                  <a:srgbClr val="FFFFFF"/>
                </a:solidFill>
                <a:latin typeface="Canva Sans Bold"/>
              </a:rPr>
              <a:t>IDENTIFICARE</a:t>
            </a:r>
            <a:r>
              <a:rPr lang="en-US" sz="2508">
                <a:solidFill>
                  <a:srgbClr val="FFFFFF"/>
                </a:solidFill>
                <a:latin typeface="Canva Sans"/>
              </a:rPr>
              <a:t> E </a:t>
            </a:r>
            <a:r>
              <a:rPr lang="en-US" sz="2508">
                <a:solidFill>
                  <a:srgbClr val="FFFFFF"/>
                </a:solidFill>
                <a:latin typeface="Canva Sans Bold"/>
              </a:rPr>
              <a:t>INTERPRETARE</a:t>
            </a:r>
            <a:r>
              <a:rPr lang="en-US" sz="2508">
                <a:solidFill>
                  <a:srgbClr val="FFFFFF"/>
                </a:solidFill>
                <a:latin typeface="Canva Sans"/>
              </a:rPr>
              <a:t> AUTOMATICAMENTE IL CONTENUTO DI UN'IMMAGINE O DI UN VIDEO. QUESTA TECNOLOGIA SI BASA SULL'UTILIZZO DI ALGORITMI E </a:t>
            </a:r>
            <a:r>
              <a:rPr lang="en-US" sz="2508">
                <a:solidFill>
                  <a:srgbClr val="FFFFFF"/>
                </a:solidFill>
                <a:latin typeface="Canva Sans Bold"/>
              </a:rPr>
              <a:t>RETI NEURALI ARTIFICIALI</a:t>
            </a:r>
            <a:r>
              <a:rPr lang="en-US" sz="2508">
                <a:solidFill>
                  <a:srgbClr val="FFFFFF"/>
                </a:solidFill>
                <a:latin typeface="Canva Sans"/>
              </a:rPr>
              <a:t> PER ANALIZZARE E COMPRENDERE LE CARATTERISTICHE VISIVE DELLE IMMAGINI.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8060399" y="-1063309"/>
            <a:ext cx="2167201" cy="22235487"/>
          </a:xfrm>
          <a:custGeom>
            <a:avLst/>
            <a:gdLst/>
            <a:ahLst/>
            <a:cxnLst/>
            <a:rect l="l" t="t" r="r" b="b"/>
            <a:pathLst>
              <a:path w="2167201" h="22235487">
                <a:moveTo>
                  <a:pt x="0" y="0"/>
                </a:moveTo>
                <a:lnTo>
                  <a:pt x="2167202" y="0"/>
                </a:lnTo>
                <a:lnTo>
                  <a:pt x="2167202" y="22235487"/>
                </a:lnTo>
                <a:lnTo>
                  <a:pt x="0" y="22235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7442" y="2473860"/>
            <a:ext cx="6773899" cy="323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1"/>
              </a:lnSpc>
              <a:spcBef>
                <a:spcPct val="0"/>
              </a:spcBef>
            </a:pPr>
            <a:r>
              <a:rPr lang="en-US" sz="3079">
                <a:solidFill>
                  <a:srgbClr val="FFFFFF"/>
                </a:solidFill>
                <a:latin typeface="Open Sans 1"/>
              </a:rPr>
              <a:t>Il sistema visivo è tradotto in </a:t>
            </a:r>
            <a:r>
              <a:rPr lang="en-US" sz="3079">
                <a:solidFill>
                  <a:srgbClr val="C20BF2"/>
                </a:solidFill>
                <a:latin typeface="Open Sans 1 Bold"/>
              </a:rPr>
              <a:t>reti</a:t>
            </a:r>
            <a:r>
              <a:rPr lang="en-US" sz="3079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3079">
                <a:solidFill>
                  <a:srgbClr val="C20BF2"/>
                </a:solidFill>
                <a:latin typeface="Open Sans 1 Bold"/>
              </a:rPr>
              <a:t>neurali</a:t>
            </a:r>
            <a:r>
              <a:rPr lang="en-US" sz="3079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3079">
                <a:solidFill>
                  <a:srgbClr val="C20BF2"/>
                </a:solidFill>
                <a:latin typeface="Open Sans 1 Bold"/>
              </a:rPr>
              <a:t>convoluzionali</a:t>
            </a:r>
            <a:r>
              <a:rPr lang="en-US" sz="3079">
                <a:solidFill>
                  <a:srgbClr val="FFFFFF"/>
                </a:solidFill>
                <a:latin typeface="Open Sans 1"/>
              </a:rPr>
              <a:t>, in cui ogni neurone che si trova nello strato nascosto è collegato tramite un  insieme di neuroni allo strato precedente.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442" y="119588"/>
            <a:ext cx="17293116" cy="171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2"/>
              </a:lnSpc>
              <a:spcBef>
                <a:spcPct val="0"/>
              </a:spcBef>
            </a:pPr>
            <a:r>
              <a:rPr lang="en-US" sz="4916">
                <a:solidFill>
                  <a:srgbClr val="FFFFFF"/>
                </a:solidFill>
                <a:latin typeface="Bicubik"/>
              </a:rPr>
              <a:t>come le reti neurali riconoscono le immagini-</a:t>
            </a:r>
            <a:r>
              <a:rPr lang="en-US" sz="4916">
                <a:solidFill>
                  <a:srgbClr val="C20BF2"/>
                </a:solidFill>
                <a:latin typeface="Bicubik"/>
              </a:rPr>
              <a:t> cnn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442" y="7185584"/>
            <a:ext cx="5863786" cy="237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latin typeface="Open Sans 1"/>
              </a:rPr>
              <a:t>L’operazione di </a:t>
            </a:r>
            <a:r>
              <a:rPr lang="en-US" sz="3424">
                <a:solidFill>
                  <a:srgbClr val="C20BF2"/>
                </a:solidFill>
                <a:latin typeface="Open Sans 1 Bold"/>
              </a:rPr>
              <a:t>convoluzione</a:t>
            </a:r>
            <a:r>
              <a:rPr lang="en-US" sz="3424">
                <a:solidFill>
                  <a:srgbClr val="FFFFFF"/>
                </a:solidFill>
                <a:latin typeface="Open Sans 1"/>
              </a:rPr>
              <a:t> consente di estrarre le </a:t>
            </a:r>
            <a:r>
              <a:rPr lang="en-US" sz="3424">
                <a:solidFill>
                  <a:srgbClr val="C20BF2"/>
                </a:solidFill>
                <a:latin typeface="Open Sans 1 Bold"/>
              </a:rPr>
              <a:t>caratteristiche</a:t>
            </a:r>
            <a:r>
              <a:rPr lang="en-US" sz="3424">
                <a:solidFill>
                  <a:srgbClr val="FFFFFF"/>
                </a:solidFill>
                <a:latin typeface="Open Sans 1"/>
              </a:rPr>
              <a:t> da un’immagine di input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79316" y="2633096"/>
            <a:ext cx="11431463" cy="5138819"/>
            <a:chOff x="0" y="0"/>
            <a:chExt cx="1290690" cy="5802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0690" cy="580208"/>
            </a:xfrm>
            <a:custGeom>
              <a:avLst/>
              <a:gdLst/>
              <a:ahLst/>
              <a:cxnLst/>
              <a:rect l="l" t="t" r="r" b="b"/>
              <a:pathLst>
                <a:path w="1290690" h="580208">
                  <a:moveTo>
                    <a:pt x="0" y="0"/>
                  </a:moveTo>
                  <a:lnTo>
                    <a:pt x="1290690" y="0"/>
                  </a:lnTo>
                  <a:lnTo>
                    <a:pt x="1290690" y="580208"/>
                  </a:lnTo>
                  <a:lnTo>
                    <a:pt x="0" y="580208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90690" cy="618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70871" y="3099975"/>
            <a:ext cx="13475259" cy="6456081"/>
            <a:chOff x="0" y="0"/>
            <a:chExt cx="17967012" cy="860810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14173" t="24376" r="5164" b="17655"/>
            <a:stretch>
              <a:fillRect/>
            </a:stretch>
          </p:blipFill>
          <p:spPr>
            <a:xfrm>
              <a:off x="0" y="0"/>
              <a:ext cx="17967012" cy="8608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4691110" y="116725"/>
            <a:ext cx="240808" cy="2470689"/>
          </a:xfrm>
          <a:custGeom>
            <a:avLst/>
            <a:gdLst/>
            <a:ahLst/>
            <a:cxnLst/>
            <a:rect l="l" t="t" r="r" b="b"/>
            <a:pathLst>
              <a:path w="240808" h="2470689">
                <a:moveTo>
                  <a:pt x="0" y="0"/>
                </a:moveTo>
                <a:lnTo>
                  <a:pt x="240808" y="0"/>
                </a:lnTo>
                <a:lnTo>
                  <a:pt x="240808" y="2470689"/>
                </a:lnTo>
                <a:lnTo>
                  <a:pt x="0" y="2470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91678" y="2613714"/>
            <a:ext cx="1606009" cy="1602902"/>
            <a:chOff x="0" y="0"/>
            <a:chExt cx="922538" cy="9207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2538" cy="920753"/>
            </a:xfrm>
            <a:custGeom>
              <a:avLst/>
              <a:gdLst/>
              <a:ahLst/>
              <a:cxnLst/>
              <a:rect l="l" t="t" r="r" b="b"/>
              <a:pathLst>
                <a:path w="922538" h="920753">
                  <a:moveTo>
                    <a:pt x="0" y="0"/>
                  </a:moveTo>
                  <a:lnTo>
                    <a:pt x="922538" y="0"/>
                  </a:lnTo>
                  <a:lnTo>
                    <a:pt x="922538" y="920753"/>
                  </a:lnTo>
                  <a:lnTo>
                    <a:pt x="0" y="920753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2538" cy="95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84471" y="461101"/>
            <a:ext cx="5525779" cy="101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8"/>
              </a:lnSpc>
              <a:spcBef>
                <a:spcPct val="0"/>
              </a:spcBef>
            </a:pPr>
            <a:r>
              <a:rPr lang="en-US" sz="5827">
                <a:solidFill>
                  <a:srgbClr val="FFFFFF"/>
                </a:solidFill>
                <a:latin typeface="Bicubik"/>
              </a:rPr>
              <a:t>FASI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0712" y="3046691"/>
            <a:ext cx="967942" cy="66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8168" y="2201093"/>
            <a:ext cx="7597381" cy="215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5"/>
              </a:lnSpc>
            </a:pPr>
            <a:r>
              <a:rPr lang="en-US" sz="3103">
                <a:solidFill>
                  <a:srgbClr val="C20BF2"/>
                </a:solidFill>
                <a:latin typeface="Open Sans 1 Bold"/>
              </a:rPr>
              <a:t>DEFINIZIONE DEL FILTRO</a:t>
            </a:r>
          </a:p>
          <a:p>
            <a:pPr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FFFFFF"/>
                </a:solidFill>
                <a:latin typeface="Open Sans 1"/>
              </a:rPr>
              <a:t>scelto i n base alle caratteristiche che si desidera rilevare nell’immagine: bordi (CED), o texture specifiche.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8168" y="4874622"/>
            <a:ext cx="7597381" cy="486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5"/>
              </a:lnSpc>
            </a:pPr>
            <a:r>
              <a:rPr lang="en-US" sz="3103">
                <a:solidFill>
                  <a:srgbClr val="C20BF2"/>
                </a:solidFill>
                <a:latin typeface="Open Sans 1 Bold"/>
              </a:rPr>
              <a:t>APPLICAZIONE DELF FILTRO</a:t>
            </a:r>
          </a:p>
          <a:p>
            <a:pPr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FFFFFF"/>
                </a:solidFill>
                <a:latin typeface="Open Sans 1"/>
              </a:rPr>
              <a:t>Il primo strato di una rete neurale prende in considerazione tutti i pixel all'interno di un'immagine. Vengono applicati filtri diversi all'immagine, che formano rappresentazioni di diverse parti dell'immagine. Questo è l'estrazione delle caratteristiche e crea "</a:t>
            </a:r>
            <a:r>
              <a:rPr lang="en-US" sz="3103">
                <a:solidFill>
                  <a:srgbClr val="FFFFFF"/>
                </a:solidFill>
                <a:latin typeface="Open Sans 1 Bold"/>
              </a:rPr>
              <a:t>mappe delle caratteristiche</a:t>
            </a:r>
            <a:r>
              <a:rPr lang="en-US" sz="3103">
                <a:solidFill>
                  <a:srgbClr val="FFFFFF"/>
                </a:solidFill>
                <a:latin typeface="Open Sans 1"/>
              </a:rPr>
              <a:t>".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62228" y="3321200"/>
            <a:ext cx="5224238" cy="4510469"/>
            <a:chOff x="0" y="0"/>
            <a:chExt cx="589852" cy="5092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9852" cy="509263"/>
            </a:xfrm>
            <a:custGeom>
              <a:avLst/>
              <a:gdLst/>
              <a:ahLst/>
              <a:cxnLst/>
              <a:rect l="l" t="t" r="r" b="b"/>
              <a:pathLst>
                <a:path w="589852" h="509263">
                  <a:moveTo>
                    <a:pt x="0" y="0"/>
                  </a:moveTo>
                  <a:lnTo>
                    <a:pt x="589852" y="0"/>
                  </a:lnTo>
                  <a:lnTo>
                    <a:pt x="589852" y="509263"/>
                  </a:lnTo>
                  <a:lnTo>
                    <a:pt x="0" y="509263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89852" cy="547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093199" y="3707440"/>
            <a:ext cx="6722244" cy="5041683"/>
          </a:xfrm>
          <a:custGeom>
            <a:avLst/>
            <a:gdLst/>
            <a:ahLst/>
            <a:cxnLst/>
            <a:rect l="l" t="t" r="r" b="b"/>
            <a:pathLst>
              <a:path w="6722244" h="5041683">
                <a:moveTo>
                  <a:pt x="0" y="0"/>
                </a:moveTo>
                <a:lnTo>
                  <a:pt x="6722245" y="0"/>
                </a:lnTo>
                <a:lnTo>
                  <a:pt x="6722245" y="5041683"/>
                </a:lnTo>
                <a:lnTo>
                  <a:pt x="0" y="5041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391678" y="6826484"/>
            <a:ext cx="1606009" cy="1602902"/>
            <a:chOff x="0" y="0"/>
            <a:chExt cx="922538" cy="9207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2538" cy="920753"/>
            </a:xfrm>
            <a:custGeom>
              <a:avLst/>
              <a:gdLst/>
              <a:ahLst/>
              <a:cxnLst/>
              <a:rect l="l" t="t" r="r" b="b"/>
              <a:pathLst>
                <a:path w="922538" h="920753">
                  <a:moveTo>
                    <a:pt x="0" y="0"/>
                  </a:moveTo>
                  <a:lnTo>
                    <a:pt x="922538" y="0"/>
                  </a:lnTo>
                  <a:lnTo>
                    <a:pt x="922538" y="920753"/>
                  </a:lnTo>
                  <a:lnTo>
                    <a:pt x="0" y="920753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22538" cy="95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10712" y="7259317"/>
            <a:ext cx="967942" cy="66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2928" y="1781373"/>
            <a:ext cx="1414971" cy="141497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2928" y="6463455"/>
            <a:ext cx="1414971" cy="141497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64524" y="3128210"/>
            <a:ext cx="6747131" cy="5279110"/>
            <a:chOff x="0" y="0"/>
            <a:chExt cx="965466" cy="7554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5466" cy="755403"/>
            </a:xfrm>
            <a:custGeom>
              <a:avLst/>
              <a:gdLst/>
              <a:ahLst/>
              <a:cxnLst/>
              <a:rect l="l" t="t" r="r" b="b"/>
              <a:pathLst>
                <a:path w="965466" h="755403">
                  <a:moveTo>
                    <a:pt x="0" y="0"/>
                  </a:moveTo>
                  <a:lnTo>
                    <a:pt x="965466" y="0"/>
                  </a:lnTo>
                  <a:lnTo>
                    <a:pt x="965466" y="755403"/>
                  </a:lnTo>
                  <a:lnTo>
                    <a:pt x="0" y="755403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65466" cy="793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359593" y="2781277"/>
            <a:ext cx="7197117" cy="5297257"/>
          </a:xfrm>
          <a:custGeom>
            <a:avLst/>
            <a:gdLst/>
            <a:ahLst/>
            <a:cxnLst/>
            <a:rect l="l" t="t" r="r" b="b"/>
            <a:pathLst>
              <a:path w="7197117" h="5297257">
                <a:moveTo>
                  <a:pt x="0" y="0"/>
                </a:moveTo>
                <a:lnTo>
                  <a:pt x="7197117" y="0"/>
                </a:lnTo>
                <a:lnTo>
                  <a:pt x="7197117" y="5297257"/>
                </a:lnTo>
                <a:lnTo>
                  <a:pt x="0" y="5297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96443" y="2120240"/>
            <a:ext cx="967942" cy="66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8963" y="518455"/>
            <a:ext cx="8329567" cy="447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C20BF2"/>
                </a:solidFill>
                <a:latin typeface="Open Sans 1 Bold"/>
              </a:rPr>
              <a:t>FUNZIONI DI ATTIVAZIONE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 1"/>
              </a:rPr>
              <a:t>I valori che rappresentano l'immagine vengono passati attraverso una funzione di attivazione, detta </a:t>
            </a:r>
            <a:r>
              <a:rPr lang="en-US" sz="2799">
                <a:solidFill>
                  <a:srgbClr val="C20BF2"/>
                </a:solidFill>
                <a:latin typeface="Open Sans 1 Bold"/>
              </a:rPr>
              <a:t>funzione</a:t>
            </a:r>
            <a:r>
              <a:rPr lang="en-US" sz="2799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799">
                <a:solidFill>
                  <a:srgbClr val="C20BF2"/>
                </a:solidFill>
                <a:latin typeface="Open Sans 1 Bold"/>
              </a:rPr>
              <a:t>ReLU</a:t>
            </a:r>
            <a:r>
              <a:rPr lang="en-US" sz="2799">
                <a:solidFill>
                  <a:srgbClr val="FFFFFF"/>
                </a:solidFill>
                <a:latin typeface="Open Sans 1"/>
              </a:rPr>
              <a:t> dove i pixel vengono inviati al layer convoluzionale che svolge l’operazione di convoluzione. Il risultato è una </a:t>
            </a:r>
            <a:r>
              <a:rPr lang="en-US" sz="2799">
                <a:solidFill>
                  <a:srgbClr val="C20BF2"/>
                </a:solidFill>
                <a:latin typeface="Open Sans 1 Bold"/>
              </a:rPr>
              <a:t>mappa</a:t>
            </a:r>
            <a:r>
              <a:rPr lang="en-US" sz="2799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2799">
                <a:solidFill>
                  <a:srgbClr val="C20BF2"/>
                </a:solidFill>
                <a:latin typeface="Open Sans 1 Bold"/>
              </a:rPr>
              <a:t>convoluta</a:t>
            </a:r>
            <a:r>
              <a:rPr lang="en-US" sz="2799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2799">
                <a:solidFill>
                  <a:srgbClr val="C20BF2"/>
                </a:solidFill>
                <a:latin typeface="Open Sans 1 Bold"/>
              </a:rPr>
              <a:t>rettificata</a:t>
            </a:r>
            <a:r>
              <a:rPr lang="en-US" sz="2799">
                <a:solidFill>
                  <a:srgbClr val="FFFFFF"/>
                </a:solidFill>
                <a:latin typeface="Open Sans 1 Bold"/>
              </a:rPr>
              <a:t>, </a:t>
            </a:r>
            <a:r>
              <a:rPr lang="en-US" sz="2799">
                <a:solidFill>
                  <a:srgbClr val="FFFFFF"/>
                </a:solidFill>
                <a:latin typeface="Open Sans 1"/>
              </a:rPr>
              <a:t>l’operazione viene ripetuta per identificare specifiche parti delle’immagine </a:t>
            </a: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1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6443" y="6802322"/>
            <a:ext cx="967942" cy="66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0026" y="5381829"/>
            <a:ext cx="8305149" cy="429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C20BF2"/>
                </a:solidFill>
                <a:latin typeface="Open Sans 1 Bold"/>
              </a:rPr>
              <a:t>STRATO DI POOLING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Open Sans 1"/>
              </a:rPr>
              <a:t>Dopo che i dati sono stati attivati, vengono inviati attraverso uno strato di pooling per ridurre la dimensione delle mappe delle caratteristiche ed estrarre quelle più rilevanti .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 1"/>
              </a:rPr>
              <a:t>Ci sono vari modi per aggregare i valori,  il </a:t>
            </a:r>
            <a:r>
              <a:rPr lang="en-US" sz="2699">
                <a:solidFill>
                  <a:srgbClr val="FFFFFF"/>
                </a:solidFill>
                <a:latin typeface="Open Sans 1 Bold"/>
              </a:rPr>
              <a:t>max </a:t>
            </a:r>
            <a:r>
              <a:rPr lang="en-US" sz="2699">
                <a:solidFill>
                  <a:srgbClr val="C20BF2"/>
                </a:solidFill>
                <a:latin typeface="Open Sans 1 Bold"/>
              </a:rPr>
              <a:t>pooling</a:t>
            </a:r>
            <a:r>
              <a:rPr lang="en-US" sz="2699">
                <a:solidFill>
                  <a:srgbClr val="FFFFFF"/>
                </a:solidFill>
                <a:latin typeface="Open Sans 1"/>
              </a:rPr>
              <a:t>, più comunemente utilizzato, ottiene il valore massimo dei pixel all'interno di un singolo filtro (all'interno di un singolo punto nell'immagine)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6899" y="668127"/>
            <a:ext cx="1414971" cy="141497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6899" y="3728529"/>
            <a:ext cx="1414971" cy="141497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05633" y="6492057"/>
            <a:ext cx="7261501" cy="2262545"/>
            <a:chOff x="0" y="0"/>
            <a:chExt cx="1039069" cy="3237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9069" cy="323754"/>
            </a:xfrm>
            <a:custGeom>
              <a:avLst/>
              <a:gdLst/>
              <a:ahLst/>
              <a:cxnLst/>
              <a:rect l="l" t="t" r="r" b="b"/>
              <a:pathLst>
                <a:path w="1039069" h="323754">
                  <a:moveTo>
                    <a:pt x="0" y="0"/>
                  </a:moveTo>
                  <a:lnTo>
                    <a:pt x="1039069" y="0"/>
                  </a:lnTo>
                  <a:lnTo>
                    <a:pt x="1039069" y="323754"/>
                  </a:lnTo>
                  <a:lnTo>
                    <a:pt x="0" y="323754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39069" cy="361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6899" y="6915844"/>
            <a:ext cx="1414971" cy="141497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524679" y="6915844"/>
            <a:ext cx="8176362" cy="2451312"/>
          </a:xfrm>
          <a:custGeom>
            <a:avLst/>
            <a:gdLst/>
            <a:ahLst/>
            <a:cxnLst/>
            <a:rect l="l" t="t" r="r" b="b"/>
            <a:pathLst>
              <a:path w="8176362" h="2451312">
                <a:moveTo>
                  <a:pt x="0" y="0"/>
                </a:moveTo>
                <a:lnTo>
                  <a:pt x="8176362" y="0"/>
                </a:lnTo>
                <a:lnTo>
                  <a:pt x="8176362" y="2451312"/>
                </a:lnTo>
                <a:lnTo>
                  <a:pt x="0" y="2451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80414" y="1006850"/>
            <a:ext cx="967942" cy="66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48992" y="328084"/>
            <a:ext cx="15618142" cy="262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5"/>
              </a:lnSpc>
            </a:pPr>
            <a:r>
              <a:rPr lang="en-US" sz="2503">
                <a:solidFill>
                  <a:srgbClr val="C20BF2"/>
                </a:solidFill>
                <a:latin typeface="Open Sans 1 Bold"/>
              </a:rPr>
              <a:t>FUNZIONI</a:t>
            </a:r>
            <a:r>
              <a:rPr lang="en-US" sz="2503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2503">
                <a:solidFill>
                  <a:srgbClr val="C20BF2"/>
                </a:solidFill>
                <a:latin typeface="Open Sans 1 Bold"/>
              </a:rPr>
              <a:t>DI</a:t>
            </a:r>
            <a:r>
              <a:rPr lang="en-US" sz="2503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2503">
                <a:solidFill>
                  <a:srgbClr val="C20BF2"/>
                </a:solidFill>
                <a:latin typeface="Open Sans 1 Bold"/>
              </a:rPr>
              <a:t>ATTIVAZIONE</a:t>
            </a:r>
          </a:p>
          <a:p>
            <a:pPr>
              <a:lnSpc>
                <a:spcPts val="3505"/>
              </a:lnSpc>
            </a:pPr>
            <a:r>
              <a:rPr lang="en-US" sz="2503">
                <a:solidFill>
                  <a:srgbClr val="FFFFFF"/>
                </a:solidFill>
                <a:latin typeface="Open Sans 1"/>
              </a:rPr>
              <a:t>I valori che rappresentano l'immagine vengono passati attraverso una funzione di attivazione, detta </a:t>
            </a:r>
            <a:r>
              <a:rPr lang="en-US" sz="2503">
                <a:solidFill>
                  <a:srgbClr val="FFFFFF"/>
                </a:solidFill>
                <a:latin typeface="Open Sans 1 Bold"/>
              </a:rPr>
              <a:t>funzione</a:t>
            </a:r>
            <a:r>
              <a:rPr lang="en-US" sz="2503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503">
                <a:solidFill>
                  <a:srgbClr val="FFFFFF"/>
                </a:solidFill>
                <a:latin typeface="Open Sans 1 Bold"/>
              </a:rPr>
              <a:t>ReLU</a:t>
            </a:r>
            <a:r>
              <a:rPr lang="en-US" sz="2503">
                <a:solidFill>
                  <a:srgbClr val="FFFFFF"/>
                </a:solidFill>
                <a:latin typeface="Open Sans 1"/>
              </a:rPr>
              <a:t> dove i pixel vengono inviati al layer convoluzionale che svolge l’operazione di convoluzione. Il risultato è una </a:t>
            </a:r>
            <a:r>
              <a:rPr lang="en-US" sz="2503">
                <a:solidFill>
                  <a:srgbClr val="FFFFFF"/>
                </a:solidFill>
                <a:latin typeface="Open Sans 1 Bold"/>
              </a:rPr>
              <a:t>mappa convoluta rettificata, </a:t>
            </a:r>
            <a:r>
              <a:rPr lang="en-US" sz="2503">
                <a:solidFill>
                  <a:srgbClr val="FFFFFF"/>
                </a:solidFill>
                <a:latin typeface="Open Sans 1"/>
              </a:rPr>
              <a:t>l’operazione viene ripetuta per identificare specifiche parti delle’immagine </a:t>
            </a:r>
          </a:p>
          <a:p>
            <a:pPr>
              <a:lnSpc>
                <a:spcPts val="3505"/>
              </a:lnSpc>
              <a:spcBef>
                <a:spcPct val="0"/>
              </a:spcBef>
            </a:pPr>
            <a:r>
              <a:rPr lang="en-US" sz="2503">
                <a:solidFill>
                  <a:srgbClr val="FFFFFF"/>
                </a:solidFill>
                <a:latin typeface="Open Sans 1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0414" y="4067540"/>
            <a:ext cx="967942" cy="66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48992" y="3315287"/>
            <a:ext cx="15252049" cy="218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5"/>
              </a:lnSpc>
            </a:pPr>
            <a:r>
              <a:rPr lang="en-US" sz="2503">
                <a:solidFill>
                  <a:srgbClr val="C20BF2"/>
                </a:solidFill>
                <a:latin typeface="Open Sans 1 Bold"/>
              </a:rPr>
              <a:t>STRATO DI POOLING</a:t>
            </a:r>
          </a:p>
          <a:p>
            <a:pPr>
              <a:lnSpc>
                <a:spcPts val="3505"/>
              </a:lnSpc>
            </a:pPr>
            <a:r>
              <a:rPr lang="en-US" sz="2503">
                <a:solidFill>
                  <a:srgbClr val="FFFFFF"/>
                </a:solidFill>
                <a:latin typeface="Open Sans 1"/>
              </a:rPr>
              <a:t>Dopo che i dati sono stati attivati, vengono inviati attraverso uno strato di pooling per ridurre la dimensione delle mappe delle caratteristiche ed estrarre quelle più rilevanti .</a:t>
            </a:r>
          </a:p>
          <a:p>
            <a:pPr>
              <a:lnSpc>
                <a:spcPts val="3505"/>
              </a:lnSpc>
              <a:spcBef>
                <a:spcPct val="0"/>
              </a:spcBef>
            </a:pPr>
            <a:r>
              <a:rPr lang="en-US" sz="2503">
                <a:solidFill>
                  <a:srgbClr val="FFFFFF"/>
                </a:solidFill>
                <a:latin typeface="Open Sans 1"/>
              </a:rPr>
              <a:t>Ci sono vari modi per aggregare i valori,  il </a:t>
            </a:r>
            <a:r>
              <a:rPr lang="en-US" sz="2503">
                <a:solidFill>
                  <a:srgbClr val="FFFFFF"/>
                </a:solidFill>
                <a:latin typeface="Open Sans 1 Bold"/>
              </a:rPr>
              <a:t>max pooling</a:t>
            </a:r>
            <a:r>
              <a:rPr lang="en-US" sz="2503">
                <a:solidFill>
                  <a:srgbClr val="FFFFFF"/>
                </a:solidFill>
                <a:latin typeface="Open Sans 1"/>
              </a:rPr>
              <a:t>, più comunemente utilizzato, ottiene il valore massimo dei pixel all'interno di un singolo filtro (all'interno di un singolo punto nell'immagine)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0414" y="7254711"/>
            <a:ext cx="967942" cy="66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877">
                <a:solidFill>
                  <a:srgbClr val="FFFFFF"/>
                </a:solidFill>
                <a:latin typeface="Open Sans 1 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48992" y="6041369"/>
            <a:ext cx="6432540" cy="39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5"/>
              </a:lnSpc>
            </a:pPr>
            <a:r>
              <a:rPr lang="en-US" sz="2503">
                <a:solidFill>
                  <a:srgbClr val="C20BF2"/>
                </a:solidFill>
                <a:latin typeface="Open Sans 1 Bold"/>
              </a:rPr>
              <a:t>FLATTENING</a:t>
            </a:r>
          </a:p>
          <a:p>
            <a:pPr>
              <a:lnSpc>
                <a:spcPts val="3505"/>
              </a:lnSpc>
            </a:pPr>
            <a:r>
              <a:rPr lang="en-US" sz="2503">
                <a:solidFill>
                  <a:srgbClr val="FFFFFF"/>
                </a:solidFill>
                <a:latin typeface="Open Sans 1"/>
              </a:rPr>
              <a:t>I dati vengono "appiattiti” e inviati a un </a:t>
            </a:r>
            <a:r>
              <a:rPr lang="en-US" sz="2503">
                <a:solidFill>
                  <a:srgbClr val="FFFFFF"/>
                </a:solidFill>
                <a:latin typeface="Open Sans 1 Bold"/>
              </a:rPr>
              <a:t>livello</a:t>
            </a:r>
            <a:r>
              <a:rPr lang="en-US" sz="2503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503">
                <a:solidFill>
                  <a:srgbClr val="FFFFFF"/>
                </a:solidFill>
                <a:latin typeface="Open Sans 1 Bold"/>
              </a:rPr>
              <a:t>completamente connesso </a:t>
            </a:r>
            <a:r>
              <a:rPr lang="en-US" sz="2503">
                <a:solidFill>
                  <a:srgbClr val="FFFFFF"/>
                </a:solidFill>
                <a:latin typeface="Open Sans 1"/>
              </a:rPr>
              <a:t>per ottenere l’output finale </a:t>
            </a:r>
          </a:p>
          <a:p>
            <a:pPr>
              <a:lnSpc>
                <a:spcPts val="3505"/>
              </a:lnSpc>
            </a:pPr>
            <a:r>
              <a:rPr lang="en-US" sz="2503">
                <a:solidFill>
                  <a:srgbClr val="FFFFFF"/>
                </a:solidFill>
                <a:latin typeface="Open Sans 1"/>
              </a:rPr>
              <a:t> Questi strati formano collezioni di neuroni che rappresentano diverse parti dell'oggetto in questione</a:t>
            </a:r>
          </a:p>
          <a:p>
            <a:pPr>
              <a:lnSpc>
                <a:spcPts val="3505"/>
              </a:lnSpc>
            </a:pPr>
            <a:endParaRPr lang="en-US" sz="2503">
              <a:solidFill>
                <a:srgbClr val="FFFFFF"/>
              </a:solidFill>
              <a:latin typeface="Open Sans 1"/>
            </a:endParaRPr>
          </a:p>
          <a:p>
            <a:pPr>
              <a:lnSpc>
                <a:spcPts val="3505"/>
              </a:lnSpc>
              <a:spcBef>
                <a:spcPct val="0"/>
              </a:spcBef>
            </a:pPr>
            <a:endParaRPr lang="en-US" sz="2503">
              <a:solidFill>
                <a:srgbClr val="FFFFFF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1764" y="-804941"/>
            <a:ext cx="1053872" cy="11896882"/>
            <a:chOff x="0" y="0"/>
            <a:chExt cx="150802" cy="17023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802" cy="1702359"/>
            </a:xfrm>
            <a:custGeom>
              <a:avLst/>
              <a:gdLst/>
              <a:ahLst/>
              <a:cxnLst/>
              <a:rect l="l" t="t" r="r" b="b"/>
              <a:pathLst>
                <a:path w="150802" h="1702359">
                  <a:moveTo>
                    <a:pt x="0" y="0"/>
                  </a:moveTo>
                  <a:lnTo>
                    <a:pt x="150802" y="0"/>
                  </a:lnTo>
                  <a:lnTo>
                    <a:pt x="150802" y="1702359"/>
                  </a:lnTo>
                  <a:lnTo>
                    <a:pt x="0" y="170235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0802" cy="17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19653" y="344611"/>
            <a:ext cx="15445542" cy="83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8"/>
              </a:lnSpc>
              <a:spcBef>
                <a:spcPct val="0"/>
              </a:spcBef>
            </a:pPr>
            <a:r>
              <a:rPr lang="en-US" sz="4841">
                <a:solidFill>
                  <a:srgbClr val="FFFFFF"/>
                </a:solidFill>
                <a:latin typeface="Bicubik"/>
              </a:rPr>
              <a:t>ADDESTRAMENTO DELLE RETI NEURALI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24" y="1314269"/>
            <a:ext cx="8886825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C20BF2"/>
                </a:solidFill>
                <a:latin typeface="Bicubik"/>
              </a:rPr>
              <a:t>1- PREPARAZIONE DEI DATI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5636" y="1519057"/>
            <a:ext cx="12163591" cy="358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endParaRPr/>
          </a:p>
          <a:p>
            <a:pPr marL="496575" lvl="1" indent="-248288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2"/>
              </a:rPr>
              <a:t>Raccolta di un ampio dataset bilanciato, che includa un numero significativo di esempi per ogni classe di immagini che si desidera riconoscere.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2"/>
            </a:endParaRPr>
          </a:p>
          <a:p>
            <a:pPr marL="496575" lvl="1" indent="-248288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2"/>
              </a:rPr>
              <a:t>Divisione del dataset in tre parti: </a:t>
            </a:r>
            <a:r>
              <a:rPr lang="en-US" sz="2300">
                <a:solidFill>
                  <a:srgbClr val="C20BF2"/>
                </a:solidFill>
                <a:latin typeface="Open Sans 2 Bold"/>
              </a:rPr>
              <a:t>addestramento</a:t>
            </a:r>
            <a:r>
              <a:rPr lang="en-US" sz="2300">
                <a:solidFill>
                  <a:srgbClr val="FFFFFF"/>
                </a:solidFill>
                <a:latin typeface="Open Sans 2"/>
              </a:rPr>
              <a:t> (utilizzato per l'addestramento del modello), </a:t>
            </a:r>
            <a:r>
              <a:rPr lang="en-US" sz="2300">
                <a:solidFill>
                  <a:srgbClr val="C20BF2"/>
                </a:solidFill>
                <a:latin typeface="Open Sans 2 Bold"/>
              </a:rPr>
              <a:t>validazione </a:t>
            </a:r>
            <a:r>
              <a:rPr lang="en-US" sz="2300">
                <a:solidFill>
                  <a:srgbClr val="FFFFFF"/>
                </a:solidFill>
                <a:latin typeface="Open Sans 2"/>
              </a:rPr>
              <a:t>(utilizzato per la regolazione degli iperparametri e la valutazione dell'overfitting durante l'addestramento) e </a:t>
            </a:r>
            <a:r>
              <a:rPr lang="en-US" sz="2300">
                <a:solidFill>
                  <a:srgbClr val="C20BF2"/>
                </a:solidFill>
                <a:latin typeface="Open Sans 2 Bold"/>
              </a:rPr>
              <a:t>test</a:t>
            </a:r>
            <a:r>
              <a:rPr lang="en-US" sz="2300">
                <a:solidFill>
                  <a:srgbClr val="FFFFFF"/>
                </a:solidFill>
                <a:latin typeface="Open Sans 2"/>
              </a:rPr>
              <a:t> (utilizzato per valutare le prestazioni finali del modello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39238" y="4937262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8515201" y="5722756"/>
            <a:ext cx="874409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C20BF2"/>
                </a:solidFill>
                <a:latin typeface="Bicubik"/>
              </a:rPr>
              <a:t>2- SCELTA DEL MODELLO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83882" y="6456181"/>
            <a:ext cx="12881314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 1"/>
              </a:rPr>
              <a:t>Utilizzo di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un'architettura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di rete neurale adatta al problema di riconoscimento delle immagini. </a:t>
            </a:r>
          </a:p>
          <a:p>
            <a:pPr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Open Sans 1"/>
            </a:endParaRPr>
          </a:p>
          <a:p>
            <a:pPr marL="496567" lvl="1" indent="-248284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 1"/>
              </a:rPr>
              <a:t>Aggiunta di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strati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convoluzionali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per l'estrazione delle caratteristiche,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strati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di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pooling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per la riduzione delle dimensioni e strati completamente connessi per la classificazione.</a:t>
            </a:r>
          </a:p>
          <a:p>
            <a:pPr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Open Sans 1"/>
            </a:endParaRPr>
          </a:p>
          <a:p>
            <a:pPr marL="496567" lvl="1" indent="-248284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 1"/>
              </a:rPr>
              <a:t>Scelta di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funzioni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di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attivazione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, come ReLU (Rectified Linear Unit), e specifica di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iperparametri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come dimensione dei filtri e numero di filtri.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77858" y="-713291"/>
            <a:ext cx="1053872" cy="11896882"/>
            <a:chOff x="0" y="0"/>
            <a:chExt cx="150802" cy="17023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802" cy="1702359"/>
            </a:xfrm>
            <a:custGeom>
              <a:avLst/>
              <a:gdLst/>
              <a:ahLst/>
              <a:cxnLst/>
              <a:rect l="l" t="t" r="r" b="b"/>
              <a:pathLst>
                <a:path w="150802" h="1702359">
                  <a:moveTo>
                    <a:pt x="0" y="0"/>
                  </a:moveTo>
                  <a:lnTo>
                    <a:pt x="150802" y="0"/>
                  </a:lnTo>
                  <a:lnTo>
                    <a:pt x="150802" y="1702359"/>
                  </a:lnTo>
                  <a:lnTo>
                    <a:pt x="0" y="170235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0802" cy="17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76954" y="6606115"/>
            <a:ext cx="6546352" cy="3132464"/>
            <a:chOff x="0" y="0"/>
            <a:chExt cx="169862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8623" cy="812800"/>
            </a:xfrm>
            <a:custGeom>
              <a:avLst/>
              <a:gdLst/>
              <a:ahLst/>
              <a:cxnLst/>
              <a:rect l="l" t="t" r="r" b="b"/>
              <a:pathLst>
                <a:path w="1698623" h="812800">
                  <a:moveTo>
                    <a:pt x="27201" y="0"/>
                  </a:moveTo>
                  <a:lnTo>
                    <a:pt x="1671422" y="0"/>
                  </a:lnTo>
                  <a:cubicBezTo>
                    <a:pt x="1686445" y="0"/>
                    <a:pt x="1698623" y="12178"/>
                    <a:pt x="1698623" y="27201"/>
                  </a:cubicBezTo>
                  <a:lnTo>
                    <a:pt x="1698623" y="785599"/>
                  </a:lnTo>
                  <a:cubicBezTo>
                    <a:pt x="1698623" y="792814"/>
                    <a:pt x="1695757" y="799732"/>
                    <a:pt x="1690656" y="804833"/>
                  </a:cubicBezTo>
                  <a:cubicBezTo>
                    <a:pt x="1685555" y="809934"/>
                    <a:pt x="1678636" y="812800"/>
                    <a:pt x="1671422" y="812800"/>
                  </a:cubicBezTo>
                  <a:lnTo>
                    <a:pt x="27201" y="812800"/>
                  </a:lnTo>
                  <a:cubicBezTo>
                    <a:pt x="12178" y="812800"/>
                    <a:pt x="0" y="800622"/>
                    <a:pt x="0" y="785599"/>
                  </a:cubicBezTo>
                  <a:lnTo>
                    <a:pt x="0" y="27201"/>
                  </a:lnTo>
                  <a:cubicBezTo>
                    <a:pt x="0" y="12178"/>
                    <a:pt x="12178" y="0"/>
                    <a:pt x="27201" y="0"/>
                  </a:cubicBezTo>
                  <a:close/>
                </a:path>
              </a:pathLst>
            </a:custGeom>
            <a:blipFill>
              <a:blip r:embed="rId3"/>
              <a:stretch>
                <a:fillRect l="-404" r="-40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981032" y="978611"/>
            <a:ext cx="12163591" cy="238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2"/>
              </a:rPr>
              <a:t>Definizione di una</a:t>
            </a:r>
            <a:r>
              <a:rPr lang="en-US" sz="2300">
                <a:solidFill>
                  <a:srgbClr val="C20BF2"/>
                </a:solidFill>
                <a:latin typeface="Open Sans 2 Bold"/>
              </a:rPr>
              <a:t> funzione di perdita</a:t>
            </a:r>
            <a:r>
              <a:rPr lang="en-US" sz="2300">
                <a:solidFill>
                  <a:srgbClr val="FFFFFF"/>
                </a:solidFill>
                <a:latin typeface="Open Sans 2"/>
              </a:rPr>
              <a:t>, che misura la discrepanza tra le previsioni del modello e le etichette reali.</a:t>
            </a:r>
          </a:p>
          <a:p>
            <a:pPr marL="496575" lvl="1" indent="-248288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2"/>
              </a:rPr>
              <a:t>Scelta di un </a:t>
            </a:r>
            <a:r>
              <a:rPr lang="en-US" sz="2300">
                <a:solidFill>
                  <a:srgbClr val="C20BF2"/>
                </a:solidFill>
                <a:latin typeface="Open Sans 2 Bold"/>
              </a:rPr>
              <a:t>ottimizzatore</a:t>
            </a:r>
            <a:r>
              <a:rPr lang="en-US" sz="2300">
                <a:solidFill>
                  <a:srgbClr val="FFFFFF"/>
                </a:solidFill>
                <a:latin typeface="Open Sans 2"/>
              </a:rPr>
              <a:t> (ad esempio, Adam o SGD) per minimizzare la funzione di perdita.</a:t>
            </a:r>
          </a:p>
          <a:p>
            <a:pPr marL="496575" lvl="1" indent="-248288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2"/>
              </a:rPr>
              <a:t>Specifica di </a:t>
            </a:r>
            <a:r>
              <a:rPr lang="en-US" sz="2300">
                <a:solidFill>
                  <a:srgbClr val="C20BF2"/>
                </a:solidFill>
                <a:latin typeface="Open Sans 2 Bold"/>
              </a:rPr>
              <a:t>metriche di valutazione</a:t>
            </a:r>
            <a:r>
              <a:rPr lang="en-US" sz="2300">
                <a:solidFill>
                  <a:srgbClr val="FFFFFF"/>
                </a:solidFill>
                <a:latin typeface="Open Sans 2"/>
              </a:rPr>
              <a:t> come l'accuratezza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39238" y="4937262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-885798" y="3113193"/>
            <a:ext cx="1429514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C20BF2"/>
                </a:solidFill>
                <a:latin typeface="Bicubik"/>
              </a:rPr>
              <a:t>4- Addestramento del Modello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297" y="3846618"/>
            <a:ext cx="12881314" cy="278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 1"/>
              </a:rPr>
              <a:t>Utilizzo del set di addestramento per eseguire l'addestramento del modello attraverso diverse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epoche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.</a:t>
            </a:r>
          </a:p>
          <a:p>
            <a:pPr marL="496567" lvl="1" indent="-248284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 1"/>
              </a:rPr>
              <a:t>Divisione del dataset di addestramento in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batch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per accelerare il processo di addestramento.</a:t>
            </a:r>
          </a:p>
          <a:p>
            <a:pPr marL="496567" lvl="1" indent="-248284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20BF2"/>
                </a:solidFill>
                <a:latin typeface="Open Sans 1 Bold"/>
              </a:rPr>
              <a:t>Monitoraggio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delle prestazioni sul set di validazione per evitare l'overfitting.</a:t>
            </a:r>
          </a:p>
          <a:p>
            <a:pPr marL="496567" lvl="1" indent="-248284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20BF2"/>
                </a:solidFill>
                <a:latin typeface="Open Sans 1 Bold"/>
              </a:rPr>
              <a:t>Salvataggio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dei pesi del modello se migliora sul set di validazione.</a:t>
            </a:r>
          </a:p>
          <a:p>
            <a:pPr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Open Sans 1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180586" y="249942"/>
            <a:ext cx="1496403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C20BF2"/>
                </a:solidFill>
                <a:latin typeface="Bicubik"/>
              </a:rPr>
              <a:t>3- Configurazione dell'Addestramento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144623" y="8078534"/>
            <a:ext cx="143377" cy="1179766"/>
            <a:chOff x="0" y="0"/>
            <a:chExt cx="46272" cy="380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72" cy="380749"/>
            </a:xfrm>
            <a:custGeom>
              <a:avLst/>
              <a:gdLst/>
              <a:ahLst/>
              <a:cxnLst/>
              <a:rect l="l" t="t" r="r" b="b"/>
              <a:pathLst>
                <a:path w="46272" h="380749">
                  <a:moveTo>
                    <a:pt x="0" y="0"/>
                  </a:moveTo>
                  <a:lnTo>
                    <a:pt x="46272" y="0"/>
                  </a:lnTo>
                  <a:lnTo>
                    <a:pt x="46272" y="380749"/>
                  </a:lnTo>
                  <a:lnTo>
                    <a:pt x="0" y="38074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72" cy="41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1764" y="-804941"/>
            <a:ext cx="1053872" cy="11896882"/>
            <a:chOff x="0" y="0"/>
            <a:chExt cx="150802" cy="17023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802" cy="1702359"/>
            </a:xfrm>
            <a:custGeom>
              <a:avLst/>
              <a:gdLst/>
              <a:ahLst/>
              <a:cxnLst/>
              <a:rect l="l" t="t" r="r" b="b"/>
              <a:pathLst>
                <a:path w="150802" h="1702359">
                  <a:moveTo>
                    <a:pt x="0" y="0"/>
                  </a:moveTo>
                  <a:lnTo>
                    <a:pt x="150802" y="0"/>
                  </a:lnTo>
                  <a:lnTo>
                    <a:pt x="150802" y="1702359"/>
                  </a:lnTo>
                  <a:lnTo>
                    <a:pt x="0" y="1702359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0802" cy="17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66967" y="815548"/>
            <a:ext cx="12163591" cy="278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endParaRPr/>
          </a:p>
          <a:p>
            <a:pPr marL="496575" lvl="1" indent="-248288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2"/>
              </a:rPr>
              <a:t>Dopo l'addestramento, </a:t>
            </a:r>
            <a:r>
              <a:rPr lang="en-US" sz="2300">
                <a:solidFill>
                  <a:srgbClr val="C20BF2"/>
                </a:solidFill>
                <a:latin typeface="Open Sans 2 Bold"/>
              </a:rPr>
              <a:t>valutazione</a:t>
            </a:r>
            <a:r>
              <a:rPr lang="en-US" sz="2300">
                <a:solidFill>
                  <a:srgbClr val="FFFFFF"/>
                </a:solidFill>
                <a:latin typeface="Open Sans 2"/>
              </a:rPr>
              <a:t> delle prestazioni del modello sul set di test per misurare la sua capacità di generalizzazione a nuovi dati.</a:t>
            </a:r>
          </a:p>
          <a:p>
            <a:pPr marL="496575" lvl="1" indent="-248288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C20BF2"/>
                </a:solidFill>
                <a:latin typeface="Open Sans 2 Bold"/>
              </a:rPr>
              <a:t>Analisi </a:t>
            </a:r>
            <a:r>
              <a:rPr lang="en-US" sz="2300">
                <a:solidFill>
                  <a:srgbClr val="FFFFFF"/>
                </a:solidFill>
                <a:latin typeface="Open Sans 2"/>
              </a:rPr>
              <a:t>delle metriche di prestazione, tra cui accuratezza, precisione, richiamo e F1-score.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2"/>
            </a:endParaRP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39238" y="4937262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425819" y="3334417"/>
            <a:ext cx="1429514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C20BF2"/>
                </a:solidFill>
                <a:latin typeface="Bicubik"/>
              </a:rPr>
              <a:t>6- Ottimizzazione e Fine-Tuning: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95763" y="3964035"/>
            <a:ext cx="12881314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 1"/>
              </a:rPr>
              <a:t>Se le prestazioni non sono soddisfacenti, è possibile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regolare iperparametri 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come tasso di apprendimento, dimensione del batch o aggiungere tecniche di regolarizzazione.</a:t>
            </a:r>
          </a:p>
          <a:p>
            <a:pPr marL="496567" lvl="1" indent="-248284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 1"/>
              </a:rPr>
              <a:t>Possibile esplorare l'uso di trasferimento di apprendimento, utilizzando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modelli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2299">
                <a:solidFill>
                  <a:srgbClr val="C20BF2"/>
                </a:solidFill>
                <a:latin typeface="Open Sans 1 Bold"/>
              </a:rPr>
              <a:t>pre-addestrati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su grandi dataset per inizializzare il modello.</a:t>
            </a:r>
          </a:p>
          <a:p>
            <a:pPr marL="496567" lvl="1" indent="-248284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20BF2"/>
                </a:solidFill>
                <a:latin typeface="Open Sans 1 Bold"/>
              </a:rPr>
              <a:t>Continuare</a:t>
            </a:r>
            <a:r>
              <a:rPr lang="en-US" sz="2299">
                <a:solidFill>
                  <a:srgbClr val="FFFFFF"/>
                </a:solidFill>
                <a:latin typeface="Open Sans 1"/>
              </a:rPr>
              <a:t> l'addestramento e la valutazione iterativamente fino a ottenere le prestazioni desiderate.</a:t>
            </a:r>
          </a:p>
          <a:p>
            <a:pPr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Open Sans 1"/>
            </a:endParaRPr>
          </a:p>
          <a:p>
            <a:pPr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Open Sans 1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288318" y="590550"/>
            <a:ext cx="1496403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C20BF2"/>
                </a:solidFill>
                <a:latin typeface="Bicubik"/>
              </a:rPr>
              <a:t>5- VALUTAZIONE DEL MODELLO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587811" y="1807213"/>
            <a:ext cx="6861204" cy="68612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6250" r="-3625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739625" y="7515591"/>
            <a:ext cx="12163591" cy="238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endParaRPr/>
          </a:p>
          <a:p>
            <a:pPr marL="496575" lvl="1" indent="-248288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2"/>
              </a:rPr>
              <a:t>Una volta soddisfatti dei risultati, il modello può essere implementato in un ambiente di produzione per l'inferenza su nuovi dati.</a:t>
            </a:r>
          </a:p>
          <a:p>
            <a:pPr marL="496575" lvl="1" indent="-248288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2"/>
              </a:rPr>
              <a:t>Implementazione di meccanismi di monitoraggio per rilevare eventuali degradazioni delle prestazioni nel tempo.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ns 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01764" y="7297484"/>
            <a:ext cx="1496403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C20BF2"/>
                </a:solidFill>
                <a:latin typeface="Bicubik"/>
              </a:rPr>
              <a:t>7-Deploy del Modello: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1082</Words>
  <Application>Microsoft Macintosh PowerPoint</Application>
  <PresentationFormat>Personalizzato</PresentationFormat>
  <Paragraphs>99</Paragraphs>
  <Slides>15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5" baseType="lpstr">
      <vt:lpstr>Bicubik</vt:lpstr>
      <vt:lpstr>Open Sans 1 Bold</vt:lpstr>
      <vt:lpstr>Open Sans 1</vt:lpstr>
      <vt:lpstr>Arial</vt:lpstr>
      <vt:lpstr>Open Sans 2</vt:lpstr>
      <vt:lpstr>Open Sans 2 Bold</vt:lpstr>
      <vt:lpstr>Calibri</vt:lpstr>
      <vt:lpstr>Canva Sans</vt:lpstr>
      <vt:lpstr>Canva Sans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Technology Presentation</dc:title>
  <cp:lastModifiedBy>Khadija Ezrouri</cp:lastModifiedBy>
  <cp:revision>3</cp:revision>
  <dcterms:created xsi:type="dcterms:W3CDTF">2006-08-16T00:00:00Z</dcterms:created>
  <dcterms:modified xsi:type="dcterms:W3CDTF">2024-02-17T16:33:47Z</dcterms:modified>
  <dc:identifier>DAF9CX_pTGo</dc:identifier>
</cp:coreProperties>
</file>